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7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D8E17-D751-5643-9665-D50EE9036E8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3545-43F7-B94A-9932-B826214918C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274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3545-43F7-B94A-9932-B826214918C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7096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024-9BB6-D84C-B92A-2E704E7D5B6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8D2A-6A5C-E343-9F75-6131D8781ED6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024-9BB6-D84C-B92A-2E704E7D5B6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8D2A-6A5C-E343-9F75-6131D8781ED6}" type="slidenum">
              <a:rPr lang="sv-SE" smtClean="0"/>
              <a:t>‹Nr.›</a:t>
            </a:fld>
            <a:endParaRPr lang="sv-SE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024-9BB6-D84C-B92A-2E704E7D5B6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8D2A-6A5C-E343-9F75-6131D8781ED6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024-9BB6-D84C-B92A-2E704E7D5B6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8D2A-6A5C-E343-9F75-6131D8781ED6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024-9BB6-D84C-B92A-2E704E7D5B6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8D2A-6A5C-E343-9F75-6131D8781ED6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bild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024-9BB6-D84C-B92A-2E704E7D5B6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8D2A-6A5C-E343-9F75-6131D8781ED6}" type="slidenum">
              <a:rPr lang="sv-SE" smtClean="0"/>
              <a:t>‹Nr.›</a:t>
            </a:fld>
            <a:endParaRPr lang="sv-SE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024-9BB6-D84C-B92A-2E704E7D5B6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8D2A-6A5C-E343-9F75-6131D8781ED6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024-9BB6-D84C-B92A-2E704E7D5B6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8D2A-6A5C-E343-9F75-6131D8781ED6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024-9BB6-D84C-B92A-2E704E7D5B6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8D2A-6A5C-E343-9F75-6131D8781ED6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024-9BB6-D84C-B92A-2E704E7D5B6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8D2A-6A5C-E343-9F75-6131D8781ED6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024-9BB6-D84C-B92A-2E704E7D5B6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8D2A-6A5C-E343-9F75-6131D8781ED6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024-9BB6-D84C-B92A-2E704E7D5B6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8D2A-6A5C-E343-9F75-6131D8781ED6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C389024-9BB6-D84C-B92A-2E704E7D5B6B}" type="datetimeFigureOut">
              <a:rPr lang="sv-SE" smtClean="0"/>
              <a:t>2015-07-14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7448D2A-6A5C-E343-9F75-6131D8781ED6}" type="slidenum">
              <a:rPr lang="sv-SE" smtClean="0"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2799159"/>
          </a:xfrm>
        </p:spPr>
        <p:txBody>
          <a:bodyPr>
            <a:normAutofit/>
          </a:bodyPr>
          <a:lstStyle/>
          <a:p>
            <a:r>
              <a:rPr lang="en-US" dirty="0" smtClean="0"/>
              <a:t>ACT at inpatient clinics in </a:t>
            </a:r>
            <a:r>
              <a:rPr lang="en-US" dirty="0" err="1" smtClean="0"/>
              <a:t>Västerås</a:t>
            </a:r>
            <a:r>
              <a:rPr lang="en-US" dirty="0" smtClean="0"/>
              <a:t> and Stockholm, Sweden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22921" y="4725208"/>
            <a:ext cx="6498159" cy="916641"/>
          </a:xfrm>
        </p:spPr>
        <p:txBody>
          <a:bodyPr>
            <a:normAutofit fontScale="25000" lnSpcReduction="20000"/>
          </a:bodyPr>
          <a:lstStyle/>
          <a:p>
            <a:r>
              <a:rPr lang="sv-SE" sz="7400" dirty="0" smtClean="0"/>
              <a:t>Tobias Lundgren et al</a:t>
            </a:r>
          </a:p>
          <a:p>
            <a:r>
              <a:rPr lang="en-US" sz="7400" dirty="0" err="1" smtClean="0"/>
              <a:t>Karolinska</a:t>
            </a:r>
            <a:r>
              <a:rPr lang="en-US" sz="7400" dirty="0" smtClean="0"/>
              <a:t> Institute, Department of Clinical Neuroscience &amp; Centre for Psychiatry Research and Education, Stockholm County Council </a:t>
            </a:r>
            <a:endParaRPr lang="sv-SE" sz="7400" dirty="0" smtClean="0"/>
          </a:p>
          <a:p>
            <a:endParaRPr lang="sv-SE" sz="7400" dirty="0" smtClean="0"/>
          </a:p>
          <a:p>
            <a:r>
              <a:rPr lang="sv-SE" sz="7400" dirty="0" err="1" smtClean="0"/>
              <a:t>Psychology</a:t>
            </a:r>
            <a:r>
              <a:rPr lang="sv-SE" sz="7400" dirty="0" smtClean="0"/>
              <a:t> </a:t>
            </a:r>
            <a:r>
              <a:rPr lang="sv-SE" sz="7400" dirty="0" err="1" smtClean="0"/>
              <a:t>department</a:t>
            </a:r>
            <a:r>
              <a:rPr lang="sv-SE" sz="7400" dirty="0" smtClean="0"/>
              <a:t>, University </a:t>
            </a:r>
            <a:r>
              <a:rPr lang="sv-SE" sz="7400" dirty="0" err="1" smtClean="0"/>
              <a:t>of</a:t>
            </a:r>
            <a:r>
              <a:rPr lang="sv-SE" sz="7400" dirty="0" smtClean="0"/>
              <a:t> Stockholm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576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psychological treatments early, preferably at intake. </a:t>
            </a:r>
            <a:endParaRPr lang="en-US" dirty="0" smtClean="0"/>
          </a:p>
          <a:p>
            <a:pPr lvl="1"/>
            <a:r>
              <a:rPr lang="en-US" dirty="0" smtClean="0"/>
              <a:t>Lack of psychological treatments</a:t>
            </a:r>
          </a:p>
          <a:p>
            <a:r>
              <a:rPr lang="en-US" dirty="0" smtClean="0"/>
              <a:t>Lower </a:t>
            </a:r>
            <a:r>
              <a:rPr lang="en-US" dirty="0" smtClean="0"/>
              <a:t>suffering and increase valued activities for both staff and patients with multi problems. </a:t>
            </a:r>
          </a:p>
          <a:p>
            <a:r>
              <a:rPr lang="en-US" dirty="0" smtClean="0"/>
              <a:t>Implement </a:t>
            </a:r>
            <a:r>
              <a:rPr lang="en-US" dirty="0" smtClean="0"/>
              <a:t>effective ways of speaking broadly in psychiatric settings.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1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done so far…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Bach and Hayes, </a:t>
            </a:r>
            <a:r>
              <a:rPr lang="en-US" dirty="0" err="1" smtClean="0"/>
              <a:t>Guadiano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etc. </a:t>
            </a:r>
          </a:p>
          <a:p>
            <a:r>
              <a:rPr lang="en-US" dirty="0" smtClean="0"/>
              <a:t>A pilot RCT (My </a:t>
            </a:r>
            <a:r>
              <a:rPr lang="en-US" dirty="0" err="1" smtClean="0"/>
              <a:t>Ph.D</a:t>
            </a:r>
            <a:r>
              <a:rPr lang="en-US" dirty="0" smtClean="0"/>
              <a:t> student </a:t>
            </a:r>
            <a:r>
              <a:rPr lang="en-US" dirty="0" err="1" smtClean="0"/>
              <a:t>Mårten</a:t>
            </a:r>
            <a:r>
              <a:rPr lang="en-US" dirty="0" smtClean="0"/>
              <a:t> </a:t>
            </a:r>
            <a:r>
              <a:rPr lang="en-US" dirty="0" err="1" smtClean="0"/>
              <a:t>Tyrberg</a:t>
            </a:r>
            <a:r>
              <a:rPr lang="en-US" dirty="0" smtClean="0"/>
              <a:t> will present </a:t>
            </a:r>
            <a:r>
              <a:rPr lang="en-US" dirty="0" smtClean="0"/>
              <a:t>it during our symposium) </a:t>
            </a:r>
            <a:endParaRPr lang="en-US" dirty="0" smtClean="0"/>
          </a:p>
          <a:p>
            <a:r>
              <a:rPr lang="en-US" dirty="0" smtClean="0"/>
              <a:t>Show </a:t>
            </a:r>
            <a:r>
              <a:rPr lang="en-US" dirty="0" smtClean="0"/>
              <a:t>effects, however </a:t>
            </a:r>
            <a:r>
              <a:rPr lang="en-US" dirty="0" smtClean="0"/>
              <a:t>a small study. </a:t>
            </a:r>
          </a:p>
          <a:p>
            <a:r>
              <a:rPr lang="en-US" dirty="0" smtClean="0"/>
              <a:t>What we do now in </a:t>
            </a:r>
            <a:r>
              <a:rPr lang="en-US" dirty="0" err="1" smtClean="0"/>
              <a:t>Västerås</a:t>
            </a:r>
            <a:r>
              <a:rPr lang="en-US" dirty="0" smtClean="0"/>
              <a:t> is to </a:t>
            </a:r>
            <a:r>
              <a:rPr lang="en-US" dirty="0" smtClean="0"/>
              <a:t>train staff to do ACT consciously during their work </a:t>
            </a:r>
            <a:endParaRPr lang="en-US" dirty="0" smtClean="0"/>
          </a:p>
          <a:p>
            <a:pPr lvl="1"/>
            <a:r>
              <a:rPr lang="en-US" dirty="0" smtClean="0"/>
              <a:t>Measure </a:t>
            </a:r>
            <a:r>
              <a:rPr lang="en-US" dirty="0" smtClean="0"/>
              <a:t>amount of “ACT talk” delivered by staff every two hours during work day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Measure effects on patients valued living and symptoms</a:t>
            </a:r>
            <a:endParaRPr lang="en-US" dirty="0" smtClean="0"/>
          </a:p>
          <a:p>
            <a:r>
              <a:rPr lang="en-US" dirty="0" smtClean="0"/>
              <a:t>Do a larger RCT where hand picked staff will perform the develop ACT manual with the service of “floor </a:t>
            </a:r>
            <a:r>
              <a:rPr lang="en-US" dirty="0" smtClean="0"/>
              <a:t>workers”. Every one under </a:t>
            </a:r>
            <a:r>
              <a:rPr lang="en-US" dirty="0" smtClean="0"/>
              <a:t>supervision and measure the effects.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1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Comming</a:t>
            </a:r>
            <a:r>
              <a:rPr lang="en-US" dirty="0" smtClean="0"/>
              <a:t> years…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0" y="1600201"/>
            <a:ext cx="8979670" cy="497367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Received a large grant to implement a similar but larger intervention at clinics in Stockholm. </a:t>
            </a:r>
          </a:p>
          <a:p>
            <a:r>
              <a:rPr lang="en-US" dirty="0" smtClean="0"/>
              <a:t>We are starting with a pilot clinic. Educating all staff in ACT through ACT workshops</a:t>
            </a:r>
            <a:r>
              <a:rPr lang="en-US" dirty="0"/>
              <a:t> </a:t>
            </a:r>
            <a:r>
              <a:rPr lang="en-US" dirty="0" smtClean="0"/>
              <a:t>and supervision</a:t>
            </a:r>
          </a:p>
          <a:p>
            <a:r>
              <a:rPr lang="en-US" dirty="0"/>
              <a:t>We are developing a manual where we combine ACT, MI and BA. </a:t>
            </a:r>
            <a:endParaRPr lang="en-US" dirty="0" smtClean="0"/>
          </a:p>
          <a:p>
            <a:r>
              <a:rPr lang="en-US" dirty="0"/>
              <a:t>Manual with different blocks. </a:t>
            </a:r>
            <a:r>
              <a:rPr lang="en-US" dirty="0" smtClean="0"/>
              <a:t>Therapists </a:t>
            </a:r>
            <a:r>
              <a:rPr lang="en-US" dirty="0"/>
              <a:t>conduct </a:t>
            </a:r>
            <a:r>
              <a:rPr lang="en-US" dirty="0" smtClean="0"/>
              <a:t>individual </a:t>
            </a:r>
            <a:r>
              <a:rPr lang="en-US" dirty="0"/>
              <a:t>analysis and chose interventions from the different blocks </a:t>
            </a:r>
            <a:r>
              <a:rPr lang="en-US" dirty="0" smtClean="0"/>
              <a:t>from the </a:t>
            </a:r>
            <a:r>
              <a:rPr lang="en-US" dirty="0"/>
              <a:t>manual. 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 smtClean="0"/>
              <a:t>tarting </a:t>
            </a:r>
            <a:r>
              <a:rPr lang="en-US" dirty="0"/>
              <a:t>the intervention early when patients are signed in. </a:t>
            </a:r>
            <a:endParaRPr lang="en-US" dirty="0" smtClean="0"/>
          </a:p>
          <a:p>
            <a:pPr lvl="1"/>
            <a:r>
              <a:rPr lang="en-US" dirty="0" smtClean="0"/>
              <a:t>Often patients are signed in, get medication, rest (?) and are signed out. </a:t>
            </a:r>
            <a:endParaRPr lang="en-US" dirty="0" smtClean="0"/>
          </a:p>
          <a:p>
            <a:r>
              <a:rPr lang="en-US" dirty="0"/>
              <a:t>Will have a psychologist at each clinic to run the program at the specific clinic, </a:t>
            </a:r>
            <a:r>
              <a:rPr lang="en-US" dirty="0" smtClean="0"/>
              <a:t>however, as said, </a:t>
            </a:r>
            <a:r>
              <a:rPr lang="en-US" dirty="0"/>
              <a:t>all staff will be trained and included in the treatment. </a:t>
            </a:r>
            <a:endParaRPr lang="en-US" dirty="0" smtClean="0"/>
          </a:p>
          <a:p>
            <a:r>
              <a:rPr lang="en-US" dirty="0" smtClean="0"/>
              <a:t>When the treatment is effective we introduce it at all units in Stockholm. </a:t>
            </a:r>
          </a:p>
        </p:txBody>
      </p:sp>
    </p:spTree>
    <p:extLst>
      <p:ext uri="{BB962C8B-B14F-4D97-AF65-F5344CB8AC3E}">
        <p14:creationId xmlns:p14="http://schemas.microsoft.com/office/powerpoint/2010/main" val="172950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of the outcome measures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</a:t>
            </a:r>
          </a:p>
          <a:p>
            <a:pPr lvl="1"/>
            <a:r>
              <a:rPr lang="en-US" dirty="0" smtClean="0"/>
              <a:t>Decrease patient time at the inward clinic and increase time for “</a:t>
            </a:r>
            <a:r>
              <a:rPr lang="en-US" dirty="0" err="1" smtClean="0"/>
              <a:t>reintake</a:t>
            </a:r>
            <a:r>
              <a:rPr lang="en-US" dirty="0" smtClean="0"/>
              <a:t>” </a:t>
            </a:r>
          </a:p>
          <a:p>
            <a:pPr lvl="1"/>
            <a:r>
              <a:rPr lang="en-US" dirty="0" smtClean="0"/>
              <a:t>Increase valued activities from patients</a:t>
            </a:r>
          </a:p>
          <a:p>
            <a:pPr lvl="1"/>
            <a:r>
              <a:rPr lang="en-US" dirty="0" smtClean="0"/>
              <a:t>Decrease use of “in need medication”</a:t>
            </a:r>
          </a:p>
          <a:p>
            <a:pPr lvl="1"/>
            <a:r>
              <a:rPr lang="en-US" dirty="0" smtClean="0"/>
              <a:t>Increase medication adherence </a:t>
            </a:r>
          </a:p>
          <a:p>
            <a:r>
              <a:rPr lang="en-US" dirty="0" smtClean="0"/>
              <a:t>Staff</a:t>
            </a:r>
          </a:p>
          <a:p>
            <a:pPr lvl="1"/>
            <a:r>
              <a:rPr lang="en-US" dirty="0" smtClean="0"/>
              <a:t>Increase ACT consistent behaviors</a:t>
            </a:r>
          </a:p>
          <a:p>
            <a:pPr lvl="1"/>
            <a:r>
              <a:rPr lang="en-US" dirty="0" smtClean="0"/>
              <a:t>Increase work satisfaction</a:t>
            </a:r>
          </a:p>
          <a:p>
            <a:pPr lvl="1"/>
            <a:r>
              <a:rPr lang="en-US" dirty="0" smtClean="0"/>
              <a:t>Decrease sick leave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29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i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1346</TotalTime>
  <Words>383</Words>
  <Application>Microsoft Macintosh PowerPoint</Application>
  <PresentationFormat>Bildspel på skärmen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Bris</vt:lpstr>
      <vt:lpstr>ACT at inpatient clinics in Västerås and Stockholm, Sweden</vt:lpstr>
      <vt:lpstr>Aim</vt:lpstr>
      <vt:lpstr>What we have done so far…</vt:lpstr>
      <vt:lpstr>Comming years…</vt:lpstr>
      <vt:lpstr>Some of the outcome measures</vt:lpstr>
    </vt:vector>
  </TitlesOfParts>
  <Company>Stockholms universitet , psyk inst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at inpatient psychosis settings in Västerås and Stockholm </dc:title>
  <dc:creator>Tobias Lundgren</dc:creator>
  <cp:lastModifiedBy>Tobias Lundgren</cp:lastModifiedBy>
  <cp:revision>43</cp:revision>
  <dcterms:created xsi:type="dcterms:W3CDTF">2015-07-12T21:15:01Z</dcterms:created>
  <dcterms:modified xsi:type="dcterms:W3CDTF">2015-07-14T21:36:02Z</dcterms:modified>
</cp:coreProperties>
</file>